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1"/>
  </p:sldMasterIdLst>
  <p:notesMasterIdLst>
    <p:notesMasterId r:id="rId32"/>
  </p:notesMasterIdLst>
  <p:sldIdLst>
    <p:sldId id="300" r:id="rId2"/>
    <p:sldId id="302" r:id="rId3"/>
    <p:sldId id="301" r:id="rId4"/>
    <p:sldId id="313" r:id="rId5"/>
    <p:sldId id="327" r:id="rId6"/>
    <p:sldId id="299" r:id="rId7"/>
    <p:sldId id="319" r:id="rId8"/>
    <p:sldId id="321" r:id="rId9"/>
    <p:sldId id="320" r:id="rId10"/>
    <p:sldId id="322" r:id="rId11"/>
    <p:sldId id="323" r:id="rId12"/>
    <p:sldId id="324" r:id="rId13"/>
    <p:sldId id="325" r:id="rId14"/>
    <p:sldId id="326" r:id="rId15"/>
    <p:sldId id="303" r:id="rId16"/>
    <p:sldId id="304" r:id="rId17"/>
    <p:sldId id="305" r:id="rId18"/>
    <p:sldId id="306" r:id="rId19"/>
    <p:sldId id="307" r:id="rId20"/>
    <p:sldId id="308" r:id="rId21"/>
    <p:sldId id="309" r:id="rId22"/>
    <p:sldId id="310" r:id="rId23"/>
    <p:sldId id="311" r:id="rId24"/>
    <p:sldId id="312" r:id="rId25"/>
    <p:sldId id="295" r:id="rId26"/>
    <p:sldId id="296" r:id="rId27"/>
    <p:sldId id="289" r:id="rId28"/>
    <p:sldId id="290" r:id="rId29"/>
    <p:sldId id="291" r:id="rId30"/>
    <p:sldId id="317" r:id="rId3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p:scale>
          <a:sx n="90" d="100"/>
          <a:sy n="90" d="100"/>
        </p:scale>
        <p:origin x="-80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77D18FF0-802C-401E-A4B3-DADD31AB3EA9}" type="datetimeFigureOut">
              <a:rPr lang="en-US"/>
              <a:pPr>
                <a:defRPr/>
              </a:pPr>
              <a:t>10/11/2012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pPr>
              <a:defRPr/>
            </a:pPr>
            <a:fld id="{5A88BD6C-2A6E-4C28-BF6A-67FF25B79E11}" type="slidenum">
              <a:rPr lang="en-US"/>
              <a:pPr>
                <a:defRPr/>
              </a:pPr>
              <a:t>‹#›</a:t>
            </a:fld>
            <a:endParaRPr lang="en-US"/>
          </a:p>
        </p:txBody>
      </p:sp>
    </p:spTree>
    <p:extLst>
      <p:ext uri="{BB962C8B-B14F-4D97-AF65-F5344CB8AC3E}">
        <p14:creationId xmlns:p14="http://schemas.microsoft.com/office/powerpoint/2010/main" val="1936283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2D7A0CA-AD3A-4F7E-96B9-809D09D0399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58036E-677B-4EAC-ADAE-C0EE4E17B25E}"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0528D5-257E-45E2-8675-2018A44DF0F3}"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99ADB6-450A-4577-B718-277416569CF3}"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7D66D0-A849-4462-9720-D67A9F9D6287}"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09F84F-5A63-4262-A81B-95D92BDDF407}"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15</a:t>
            </a:fld>
            <a:endParaRPr lang="en-US"/>
          </a:p>
        </p:txBody>
      </p:sp>
    </p:spTree>
    <p:extLst>
      <p:ext uri="{BB962C8B-B14F-4D97-AF65-F5344CB8AC3E}">
        <p14:creationId xmlns:p14="http://schemas.microsoft.com/office/powerpoint/2010/main" val="3262496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16</a:t>
            </a:fld>
            <a:endParaRPr lang="en-US"/>
          </a:p>
        </p:txBody>
      </p:sp>
    </p:spTree>
    <p:extLst>
      <p:ext uri="{BB962C8B-B14F-4D97-AF65-F5344CB8AC3E}">
        <p14:creationId xmlns:p14="http://schemas.microsoft.com/office/powerpoint/2010/main" val="3269929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17</a:t>
            </a:fld>
            <a:endParaRPr lang="en-US"/>
          </a:p>
        </p:txBody>
      </p:sp>
    </p:spTree>
    <p:extLst>
      <p:ext uri="{BB962C8B-B14F-4D97-AF65-F5344CB8AC3E}">
        <p14:creationId xmlns:p14="http://schemas.microsoft.com/office/powerpoint/2010/main" val="249866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18</a:t>
            </a:fld>
            <a:endParaRPr lang="en-US"/>
          </a:p>
        </p:txBody>
      </p:sp>
    </p:spTree>
    <p:extLst>
      <p:ext uri="{BB962C8B-B14F-4D97-AF65-F5344CB8AC3E}">
        <p14:creationId xmlns:p14="http://schemas.microsoft.com/office/powerpoint/2010/main" val="4220858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19</a:t>
            </a:fld>
            <a:endParaRPr lang="en-US"/>
          </a:p>
        </p:txBody>
      </p:sp>
    </p:spTree>
    <p:extLst>
      <p:ext uri="{BB962C8B-B14F-4D97-AF65-F5344CB8AC3E}">
        <p14:creationId xmlns:p14="http://schemas.microsoft.com/office/powerpoint/2010/main" val="151972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b="1" dirty="0"/>
          </a:p>
        </p:txBody>
      </p:sp>
      <p:sp>
        <p:nvSpPr>
          <p:cNvPr id="4" name="Slide Number Placeholder 3"/>
          <p:cNvSpPr>
            <a:spLocks noGrp="1"/>
          </p:cNvSpPr>
          <p:nvPr>
            <p:ph type="sldNum" sz="quarter" idx="10"/>
          </p:nvPr>
        </p:nvSpPr>
        <p:spPr/>
        <p:txBody>
          <a:bodyPr/>
          <a:lstStyle/>
          <a:p>
            <a:fld id="{2D429BF5-5AD3-4305-A456-E3AB3347298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20</a:t>
            </a:fld>
            <a:endParaRPr lang="en-US"/>
          </a:p>
        </p:txBody>
      </p:sp>
    </p:spTree>
    <p:extLst>
      <p:ext uri="{BB962C8B-B14F-4D97-AF65-F5344CB8AC3E}">
        <p14:creationId xmlns:p14="http://schemas.microsoft.com/office/powerpoint/2010/main" val="663140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21</a:t>
            </a:fld>
            <a:endParaRPr lang="en-US"/>
          </a:p>
        </p:txBody>
      </p:sp>
    </p:spTree>
    <p:extLst>
      <p:ext uri="{BB962C8B-B14F-4D97-AF65-F5344CB8AC3E}">
        <p14:creationId xmlns:p14="http://schemas.microsoft.com/office/powerpoint/2010/main" val="1602843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22</a:t>
            </a:fld>
            <a:endParaRPr lang="en-US"/>
          </a:p>
        </p:txBody>
      </p:sp>
    </p:spTree>
    <p:extLst>
      <p:ext uri="{BB962C8B-B14F-4D97-AF65-F5344CB8AC3E}">
        <p14:creationId xmlns:p14="http://schemas.microsoft.com/office/powerpoint/2010/main" val="1108288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23</a:t>
            </a:fld>
            <a:endParaRPr lang="en-US"/>
          </a:p>
        </p:txBody>
      </p:sp>
    </p:spTree>
    <p:extLst>
      <p:ext uri="{BB962C8B-B14F-4D97-AF65-F5344CB8AC3E}">
        <p14:creationId xmlns:p14="http://schemas.microsoft.com/office/powerpoint/2010/main" val="132030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24</a:t>
            </a:fld>
            <a:endParaRPr lang="en-US"/>
          </a:p>
        </p:txBody>
      </p:sp>
    </p:spTree>
    <p:extLst>
      <p:ext uri="{BB962C8B-B14F-4D97-AF65-F5344CB8AC3E}">
        <p14:creationId xmlns:p14="http://schemas.microsoft.com/office/powerpoint/2010/main" val="2419755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50264E-E295-4EA2-8C9E-B889DE7AB934}"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89F99B-A6B6-4851-AFC2-AFA5BC22A828}"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z="1800" b="1" dirty="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F79D34-22AC-4D62-9E33-0CFD2F16B76B}"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D7A0CA-AD3A-4F7E-96B9-809D09D03994}" type="slidenum">
              <a:rPr lang="en-US" smtClean="0"/>
              <a:pPr/>
              <a:t>3</a:t>
            </a:fld>
            <a:endParaRPr lang="en-US"/>
          </a:p>
        </p:txBody>
      </p:sp>
    </p:spTree>
    <p:extLst>
      <p:ext uri="{BB962C8B-B14F-4D97-AF65-F5344CB8AC3E}">
        <p14:creationId xmlns:p14="http://schemas.microsoft.com/office/powerpoint/2010/main" val="1264999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30</a:t>
            </a:fld>
            <a:endParaRPr lang="en-US"/>
          </a:p>
        </p:txBody>
      </p:sp>
    </p:spTree>
    <p:extLst>
      <p:ext uri="{BB962C8B-B14F-4D97-AF65-F5344CB8AC3E}">
        <p14:creationId xmlns:p14="http://schemas.microsoft.com/office/powerpoint/2010/main" val="341024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4</a:t>
            </a:fld>
            <a:endParaRPr lang="en-US"/>
          </a:p>
        </p:txBody>
      </p:sp>
    </p:spTree>
    <p:extLst>
      <p:ext uri="{BB962C8B-B14F-4D97-AF65-F5344CB8AC3E}">
        <p14:creationId xmlns:p14="http://schemas.microsoft.com/office/powerpoint/2010/main" val="401066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5</a:t>
            </a:fld>
            <a:endParaRPr lang="en-US"/>
          </a:p>
        </p:txBody>
      </p:sp>
    </p:spTree>
    <p:extLst>
      <p:ext uri="{BB962C8B-B14F-4D97-AF65-F5344CB8AC3E}">
        <p14:creationId xmlns:p14="http://schemas.microsoft.com/office/powerpoint/2010/main" val="355037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6</a:t>
            </a:fld>
            <a:endParaRPr lang="en-US"/>
          </a:p>
        </p:txBody>
      </p:sp>
    </p:spTree>
    <p:extLst>
      <p:ext uri="{BB962C8B-B14F-4D97-AF65-F5344CB8AC3E}">
        <p14:creationId xmlns:p14="http://schemas.microsoft.com/office/powerpoint/2010/main" val="26627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A88BD6C-2A6E-4C28-BF6A-67FF25B79E11}"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AFB2D0-8F1D-4C8E-90B6-775366AF10D9}"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11BF26-2F1F-4525-BCB8-E926987F94B5}"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369888"/>
            <a:ext cx="8153400" cy="1165225"/>
          </a:xfrm>
        </p:spPr>
        <p:txBody>
          <a:bodyPr/>
          <a:lstStyle>
            <a:lvl1pPr>
              <a:defRPr sz="44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0" y="1295400"/>
            <a:ext cx="7620000" cy="519113"/>
          </a:xfrm>
        </p:spPr>
        <p:txBody>
          <a:bodyPr/>
          <a:lstStyle>
            <a:lvl1pPr marL="0" indent="0">
              <a:buFontTx/>
              <a:buNone/>
              <a:defRPr sz="2800"/>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pPr>
              <a:defRPr/>
            </a:pPr>
            <a:endParaRPr lang="en-US"/>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pPr>
              <a:defRPr/>
            </a:pPr>
            <a:fld id="{85C8D520-2054-49E1-8308-5DA4025043BD}"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7DFA3-F611-45B2-BEBB-450ACB8C450C}"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0300" y="5334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5334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510026-937B-46E0-9F2F-B85D1DD4839E}"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F4851-00FE-475D-8ED7-E0C88D0B043E}"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66EC5D-C3E1-426B-AD05-B367935730BB}"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95400"/>
            <a:ext cx="381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3400" y="1295400"/>
            <a:ext cx="3810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F7BACAA-0D86-4A85-A042-27BCCA6DC0AF}"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4A80FBC-668F-4303-B9D7-34A179BA03F4}"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B4DABD3-4B2E-42D6-840A-0B3D4E4EDB3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A1E4128-9482-4A43-B8BD-9638472C14A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547E2B4-0049-4FD5-8827-C5946F8C0CA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31979C9-74FB-4413-9ECD-B8F2867A8392}"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533400"/>
            <a:ext cx="7620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81000" y="1295400"/>
            <a:ext cx="77724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1336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029" name="Rectangle 5"/>
          <p:cNvSpPr>
            <a:spLocks noGrp="1" noChangeArrowheads="1"/>
          </p:cNvSpPr>
          <p:nvPr>
            <p:ph type="ftr" sz="quarter" idx="3"/>
          </p:nvPr>
        </p:nvSpPr>
        <p:spPr bwMode="auto">
          <a:xfrm>
            <a:off x="36576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030" name="Rectangle 6"/>
          <p:cNvSpPr>
            <a:spLocks noGrp="1" noChangeArrowheads="1"/>
          </p:cNvSpPr>
          <p:nvPr>
            <p:ph type="sldNum" sz="quarter" idx="4"/>
          </p:nvPr>
        </p:nvSpPr>
        <p:spPr bwMode="auto">
          <a:xfrm>
            <a:off x="6858000" y="64008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9768A4A0-2A99-4758-BCA6-3EEE402CCC1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lnSpc>
          <a:spcPct val="80000"/>
        </a:lnSpc>
        <a:spcBef>
          <a:spcPct val="0"/>
        </a:spcBef>
        <a:spcAft>
          <a:spcPct val="0"/>
        </a:spcAft>
        <a:defRPr sz="3600">
          <a:solidFill>
            <a:schemeClr val="tx2"/>
          </a:solidFill>
          <a:latin typeface="+mj-lt"/>
          <a:ea typeface="+mj-ea"/>
          <a:cs typeface="+mj-cs"/>
        </a:defRPr>
      </a:lvl1pPr>
      <a:lvl2pPr algn="l" rtl="0" eaLnBrk="1" fontAlgn="base" hangingPunct="1">
        <a:lnSpc>
          <a:spcPct val="80000"/>
        </a:lnSpc>
        <a:spcBef>
          <a:spcPct val="0"/>
        </a:spcBef>
        <a:spcAft>
          <a:spcPct val="0"/>
        </a:spcAft>
        <a:defRPr sz="3600">
          <a:solidFill>
            <a:schemeClr val="tx2"/>
          </a:solidFill>
          <a:latin typeface="Arial Black" pitchFamily="34" charset="0"/>
        </a:defRPr>
      </a:lvl2pPr>
      <a:lvl3pPr algn="l" rtl="0" eaLnBrk="1" fontAlgn="base" hangingPunct="1">
        <a:lnSpc>
          <a:spcPct val="80000"/>
        </a:lnSpc>
        <a:spcBef>
          <a:spcPct val="0"/>
        </a:spcBef>
        <a:spcAft>
          <a:spcPct val="0"/>
        </a:spcAft>
        <a:defRPr sz="3600">
          <a:solidFill>
            <a:schemeClr val="tx2"/>
          </a:solidFill>
          <a:latin typeface="Arial Black" pitchFamily="34" charset="0"/>
        </a:defRPr>
      </a:lvl3pPr>
      <a:lvl4pPr algn="l" rtl="0" eaLnBrk="1" fontAlgn="base" hangingPunct="1">
        <a:lnSpc>
          <a:spcPct val="80000"/>
        </a:lnSpc>
        <a:spcBef>
          <a:spcPct val="0"/>
        </a:spcBef>
        <a:spcAft>
          <a:spcPct val="0"/>
        </a:spcAft>
        <a:defRPr sz="3600">
          <a:solidFill>
            <a:schemeClr val="tx2"/>
          </a:solidFill>
          <a:latin typeface="Arial Black" pitchFamily="34" charset="0"/>
        </a:defRPr>
      </a:lvl4pPr>
      <a:lvl5pPr algn="l" rtl="0" eaLnBrk="1" fontAlgn="base" hangingPunct="1">
        <a:lnSpc>
          <a:spcPct val="80000"/>
        </a:lnSpc>
        <a:spcBef>
          <a:spcPct val="0"/>
        </a:spcBef>
        <a:spcAft>
          <a:spcPct val="0"/>
        </a:spcAft>
        <a:defRPr sz="3600">
          <a:solidFill>
            <a:schemeClr val="tx2"/>
          </a:solidFill>
          <a:latin typeface="Arial Black" pitchFamily="34" charset="0"/>
        </a:defRPr>
      </a:lvl5pPr>
      <a:lvl6pPr marL="457200" algn="l" rtl="0" eaLnBrk="1" fontAlgn="base" hangingPunct="1">
        <a:lnSpc>
          <a:spcPct val="80000"/>
        </a:lnSpc>
        <a:spcBef>
          <a:spcPct val="0"/>
        </a:spcBef>
        <a:spcAft>
          <a:spcPct val="0"/>
        </a:spcAft>
        <a:defRPr sz="3600">
          <a:solidFill>
            <a:schemeClr val="tx2"/>
          </a:solidFill>
          <a:latin typeface="Arial Black" pitchFamily="34" charset="0"/>
        </a:defRPr>
      </a:lvl6pPr>
      <a:lvl7pPr marL="914400" algn="l" rtl="0" eaLnBrk="1" fontAlgn="base" hangingPunct="1">
        <a:lnSpc>
          <a:spcPct val="80000"/>
        </a:lnSpc>
        <a:spcBef>
          <a:spcPct val="0"/>
        </a:spcBef>
        <a:spcAft>
          <a:spcPct val="0"/>
        </a:spcAft>
        <a:defRPr sz="3600">
          <a:solidFill>
            <a:schemeClr val="tx2"/>
          </a:solidFill>
          <a:latin typeface="Arial Black" pitchFamily="34" charset="0"/>
        </a:defRPr>
      </a:lvl7pPr>
      <a:lvl8pPr marL="1371600" algn="l" rtl="0" eaLnBrk="1" fontAlgn="base" hangingPunct="1">
        <a:lnSpc>
          <a:spcPct val="80000"/>
        </a:lnSpc>
        <a:spcBef>
          <a:spcPct val="0"/>
        </a:spcBef>
        <a:spcAft>
          <a:spcPct val="0"/>
        </a:spcAft>
        <a:defRPr sz="3600">
          <a:solidFill>
            <a:schemeClr val="tx2"/>
          </a:solidFill>
          <a:latin typeface="Arial Black" pitchFamily="34" charset="0"/>
        </a:defRPr>
      </a:lvl8pPr>
      <a:lvl9pPr marL="1828800" algn="l" rtl="0" eaLnBrk="1" fontAlgn="base" hangingPunct="1">
        <a:lnSpc>
          <a:spcPct val="80000"/>
        </a:lnSpc>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686800" cy="1306512"/>
          </a:xfrm>
        </p:spPr>
        <p:txBody>
          <a:bodyPr>
            <a:normAutofit/>
          </a:bodyPr>
          <a:lstStyle/>
          <a:p>
            <a:pPr algn="ctr"/>
            <a:r>
              <a:rPr lang="en-US" b="1" dirty="0" smtClean="0"/>
              <a:t>NURS 420</a:t>
            </a:r>
            <a:br>
              <a:rPr lang="en-US" b="1" dirty="0" smtClean="0"/>
            </a:br>
            <a:r>
              <a:rPr lang="en-US" b="1" dirty="0" smtClean="0"/>
              <a:t>Informatics</a:t>
            </a:r>
            <a:endParaRPr lang="en-US" dirty="0"/>
          </a:p>
        </p:txBody>
      </p:sp>
      <p:sp>
        <p:nvSpPr>
          <p:cNvPr id="3" name="Subtitle 2"/>
          <p:cNvSpPr>
            <a:spLocks noGrp="1"/>
          </p:cNvSpPr>
          <p:nvPr>
            <p:ph type="subTitle" idx="1"/>
          </p:nvPr>
        </p:nvSpPr>
        <p:spPr>
          <a:xfrm>
            <a:off x="0" y="4038600"/>
            <a:ext cx="9144000" cy="2819400"/>
          </a:xfrm>
        </p:spPr>
        <p:txBody>
          <a:bodyPr/>
          <a:lstStyle/>
          <a:p>
            <a:pPr algn="ctr"/>
            <a:r>
              <a:rPr lang="en-US" sz="3600" dirty="0" smtClean="0"/>
              <a:t>Unit IV</a:t>
            </a:r>
          </a:p>
          <a:p>
            <a:pPr algn="ctr"/>
            <a:r>
              <a:rPr lang="en-US" sz="3600" b="1" dirty="0" smtClean="0"/>
              <a:t>Nursing Informatics Practice Applications: </a:t>
            </a:r>
          </a:p>
          <a:p>
            <a:pPr algn="ctr"/>
            <a:r>
              <a:rPr lang="en-US" sz="3600" b="1" dirty="0" smtClean="0"/>
              <a:t>Care Delivery</a:t>
            </a:r>
          </a:p>
          <a:p>
            <a:pPr algn="ctr"/>
            <a:endParaRPr lang="en-US" dirty="0" smtClean="0"/>
          </a:p>
          <a:p>
            <a:pPr algn="ctr"/>
            <a:endParaRPr lang="en-US" sz="3200" b="1" dirty="0" smtClean="0"/>
          </a:p>
          <a:p>
            <a:pPr algn="ctr"/>
            <a:endParaRPr lang="en-US" dirty="0"/>
          </a:p>
        </p:txBody>
      </p:sp>
      <p:pic>
        <p:nvPicPr>
          <p:cNvPr id="4" name="Picture 3"/>
          <p:cNvPicPr>
            <a:picLocks noChangeAspect="1" noChangeArrowheads="1"/>
          </p:cNvPicPr>
          <p:nvPr/>
        </p:nvPicPr>
        <p:blipFill>
          <a:blip r:embed="rId5" cstate="print"/>
          <a:srcRect/>
          <a:stretch>
            <a:fillRect/>
          </a:stretch>
        </p:blipFill>
        <p:spPr bwMode="auto">
          <a:xfrm>
            <a:off x="2667000" y="1066800"/>
            <a:ext cx="3277954" cy="3067092"/>
          </a:xfrm>
          <a:prstGeom prst="rect">
            <a:avLst/>
          </a:prstGeom>
          <a:noFill/>
          <a:ln w="9525">
            <a:noFill/>
            <a:miter lim="800000"/>
            <a:headEnd/>
            <a:tailEnd/>
          </a:ln>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4733118"/>
      </p:ext>
    </p:extLst>
  </p:cSld>
  <p:clrMapOvr>
    <a:masterClrMapping/>
  </p:clrMapOvr>
  <mc:AlternateContent xmlns:mc="http://schemas.openxmlformats.org/markup-compatibility/2006">
    <mc:Choice xmlns:p14="http://schemas.microsoft.com/office/powerpoint/2010/main" Requires="p14">
      <p:transition spd="slow" p14:dur="2000" advTm="13841"/>
    </mc:Choice>
    <mc:Fallback>
      <p:transition spd="slow" advTm="1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Essential Components</a:t>
            </a:r>
          </a:p>
        </p:txBody>
      </p:sp>
      <p:sp>
        <p:nvSpPr>
          <p:cNvPr id="18435" name="Rectangle 3"/>
          <p:cNvSpPr>
            <a:spLocks noGrp="1" noChangeArrowheads="1"/>
          </p:cNvSpPr>
          <p:nvPr>
            <p:ph idx="1"/>
          </p:nvPr>
        </p:nvSpPr>
        <p:spPr/>
        <p:txBody>
          <a:bodyPr/>
          <a:lstStyle/>
          <a:p>
            <a:pPr eaLnBrk="1" hangingPunct="1"/>
            <a:r>
              <a:rPr lang="en-US" b="1" u="sng" dirty="0" smtClean="0">
                <a:latin typeface="Calibri" pitchFamily="34" charset="0"/>
                <a:cs typeface="Calibri" pitchFamily="34" charset="0"/>
              </a:rPr>
              <a:t>Health information and data </a:t>
            </a:r>
            <a:r>
              <a:rPr lang="en-US" b="1" dirty="0" smtClean="0">
                <a:latin typeface="Calibri" pitchFamily="34" charset="0"/>
                <a:cs typeface="Calibri" pitchFamily="34" charset="0"/>
              </a:rPr>
              <a:t>is the patient data required to make sound clinical decisions including demographics, medical and nursing diagnoses, medication lists, allergies and test results (IOM, 2003).</a:t>
            </a:r>
          </a:p>
          <a:p>
            <a:pPr eaLnBrk="1" hangingPunct="1"/>
            <a:r>
              <a:rPr lang="en-US" b="1" u="sng" dirty="0" smtClean="0">
                <a:latin typeface="Calibri" pitchFamily="34" charset="0"/>
                <a:cs typeface="Calibri" pitchFamily="34" charset="0"/>
              </a:rPr>
              <a:t>Results management </a:t>
            </a:r>
            <a:r>
              <a:rPr lang="en-US" b="1" dirty="0" smtClean="0">
                <a:latin typeface="Calibri" pitchFamily="34" charset="0"/>
                <a:cs typeface="Calibri" pitchFamily="34" charset="0"/>
              </a:rPr>
              <a:t>is the ability to manage results of all types electronically including laboratory and radiology procedure reports, both current and historical (IOM, 2003).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5331574"/>
      </p:ext>
    </p:extLst>
  </p:cSld>
  <p:clrMapOvr>
    <a:masterClrMapping/>
  </p:clrMapOvr>
  <mc:AlternateContent xmlns:mc="http://schemas.openxmlformats.org/markup-compatibility/2006">
    <mc:Choice xmlns:p14="http://schemas.microsoft.com/office/powerpoint/2010/main" Requires="p14">
      <p:transition spd="slow" p14:dur="2000" advTm="29205"/>
    </mc:Choice>
    <mc:Fallback>
      <p:transition spd="slow" advTm="2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Cont. Essential Components</a:t>
            </a:r>
          </a:p>
        </p:txBody>
      </p:sp>
      <p:sp>
        <p:nvSpPr>
          <p:cNvPr id="19459" name="Rectangle 3"/>
          <p:cNvSpPr>
            <a:spLocks noGrp="1" noChangeArrowheads="1"/>
          </p:cNvSpPr>
          <p:nvPr>
            <p:ph idx="1"/>
          </p:nvPr>
        </p:nvSpPr>
        <p:spPr/>
        <p:txBody>
          <a:bodyPr/>
          <a:lstStyle/>
          <a:p>
            <a:pPr eaLnBrk="1" hangingPunct="1"/>
            <a:r>
              <a:rPr lang="en-US" b="1" u="sng" dirty="0" smtClean="0">
                <a:latin typeface="Calibri" pitchFamily="34" charset="0"/>
                <a:cs typeface="Calibri" pitchFamily="34" charset="0"/>
              </a:rPr>
              <a:t>Order entry management </a:t>
            </a:r>
            <a:r>
              <a:rPr lang="en-US" b="1" dirty="0" smtClean="0">
                <a:latin typeface="Calibri" pitchFamily="34" charset="0"/>
                <a:cs typeface="Calibri" pitchFamily="34" charset="0"/>
              </a:rPr>
              <a:t>is the ability for a clinician to enter medication and other care orders directly into a computer including laboratory, microbiology, pathology, radiology, nursing, supply orders, ancillary services and consults (IOM, 2003).</a:t>
            </a:r>
          </a:p>
          <a:p>
            <a:pPr eaLnBrk="1" hangingPunct="1"/>
            <a:r>
              <a:rPr lang="en-US" b="1" u="sng" dirty="0" smtClean="0">
                <a:latin typeface="Calibri" pitchFamily="34" charset="0"/>
                <a:cs typeface="Calibri" pitchFamily="34" charset="0"/>
              </a:rPr>
              <a:t>Decision support </a:t>
            </a:r>
            <a:r>
              <a:rPr lang="en-US" b="1" dirty="0" smtClean="0">
                <a:latin typeface="Calibri" pitchFamily="34" charset="0"/>
                <a:cs typeface="Calibri" pitchFamily="34" charset="0"/>
              </a:rPr>
              <a:t>is the computer reminders and alerts to improve the diagnosis and care of a patient.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0678240"/>
      </p:ext>
    </p:extLst>
  </p:cSld>
  <p:clrMapOvr>
    <a:masterClrMapping/>
  </p:clrMapOvr>
  <mc:AlternateContent xmlns:mc="http://schemas.openxmlformats.org/markup-compatibility/2006">
    <mc:Choice xmlns:p14="http://schemas.microsoft.com/office/powerpoint/2010/main" Requires="p14">
      <p:transition spd="slow" p14:dur="2000" advTm="39722"/>
    </mc:Choice>
    <mc:Fallback>
      <p:transition spd="slow" advTm="3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457200"/>
            <a:ext cx="7772400" cy="762000"/>
          </a:xfrm>
        </p:spPr>
        <p:txBody>
          <a:bodyPr/>
          <a:lstStyle/>
          <a:p>
            <a:pPr algn="ctr" eaLnBrk="1" hangingPunct="1"/>
            <a:r>
              <a:rPr lang="en-US" b="1" dirty="0" smtClean="0">
                <a:latin typeface="Calibri" pitchFamily="34" charset="0"/>
                <a:cs typeface="Calibri" pitchFamily="34" charset="0"/>
              </a:rPr>
              <a:t>Cont. Essential Components</a:t>
            </a:r>
          </a:p>
        </p:txBody>
      </p:sp>
      <p:sp>
        <p:nvSpPr>
          <p:cNvPr id="21507" name="Rectangle 3"/>
          <p:cNvSpPr>
            <a:spLocks noGrp="1" noChangeArrowheads="1"/>
          </p:cNvSpPr>
          <p:nvPr>
            <p:ph idx="1"/>
          </p:nvPr>
        </p:nvSpPr>
        <p:spPr>
          <a:xfrm>
            <a:off x="304800" y="1219200"/>
            <a:ext cx="8305800" cy="5410200"/>
          </a:xfrm>
        </p:spPr>
        <p:txBody>
          <a:bodyPr/>
          <a:lstStyle/>
          <a:p>
            <a:pPr eaLnBrk="1" hangingPunct="1">
              <a:lnSpc>
                <a:spcPct val="90000"/>
              </a:lnSpc>
            </a:pPr>
            <a:r>
              <a:rPr lang="en-US" sz="3000" b="1" u="sng" dirty="0" smtClean="0">
                <a:latin typeface="Calibri" pitchFamily="34" charset="0"/>
                <a:cs typeface="Calibri" pitchFamily="34" charset="0"/>
              </a:rPr>
              <a:t>Patient support </a:t>
            </a:r>
            <a:r>
              <a:rPr lang="en-US" sz="3000" b="1" dirty="0" smtClean="0">
                <a:latin typeface="Calibri" pitchFamily="34" charset="0"/>
                <a:cs typeface="Calibri" pitchFamily="34" charset="0"/>
              </a:rPr>
              <a:t>is the patient education and self-monitoring tools including interactive computer based patient education, home </a:t>
            </a:r>
            <a:r>
              <a:rPr lang="en-US" sz="3000" b="1" dirty="0" err="1" smtClean="0">
                <a:latin typeface="Calibri" pitchFamily="34" charset="0"/>
                <a:cs typeface="Calibri" pitchFamily="34" charset="0"/>
              </a:rPr>
              <a:t>telemonitoring</a:t>
            </a:r>
            <a:r>
              <a:rPr lang="en-US" sz="3000" b="1" dirty="0" smtClean="0">
                <a:latin typeface="Calibri" pitchFamily="34" charset="0"/>
                <a:cs typeface="Calibri" pitchFamily="34" charset="0"/>
              </a:rPr>
              <a:t> and telehealth systems (IOM, 2003).</a:t>
            </a:r>
          </a:p>
          <a:p>
            <a:pPr eaLnBrk="1" hangingPunct="1">
              <a:lnSpc>
                <a:spcPct val="90000"/>
              </a:lnSpc>
            </a:pPr>
            <a:r>
              <a:rPr lang="en-US" sz="3000" b="1" u="sng" dirty="0" smtClean="0">
                <a:latin typeface="Calibri" pitchFamily="34" charset="0"/>
                <a:cs typeface="Calibri" pitchFamily="34" charset="0"/>
              </a:rPr>
              <a:t>Administrative processes </a:t>
            </a:r>
            <a:r>
              <a:rPr lang="en-US" sz="3000" b="1" dirty="0" smtClean="0">
                <a:latin typeface="Calibri" pitchFamily="34" charset="0"/>
                <a:cs typeface="Calibri" pitchFamily="34" charset="0"/>
              </a:rPr>
              <a:t>are the electronic scheduling, billing and claims management systems including electronic scheduling for inpatient and outpatient visits and procedures, electronic insurance eligibility validation, claim authorization and prior approval, identification of possible research study participants and drug recall support (IOM, 2003).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0929084"/>
      </p:ext>
    </p:extLst>
  </p:cSld>
  <p:clrMapOvr>
    <a:masterClrMapping/>
  </p:clrMapOvr>
  <mc:AlternateContent xmlns:mc="http://schemas.openxmlformats.org/markup-compatibility/2006">
    <mc:Choice xmlns:p14="http://schemas.microsoft.com/office/powerpoint/2010/main" Requires="p14">
      <p:transition spd="slow" p14:dur="2000" advTm="56665"/>
    </mc:Choice>
    <mc:Fallback>
      <p:transition spd="slow" advTm="5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Cont. Essential Components</a:t>
            </a:r>
          </a:p>
        </p:txBody>
      </p:sp>
      <p:sp>
        <p:nvSpPr>
          <p:cNvPr id="20483" name="Rectangle 3"/>
          <p:cNvSpPr>
            <a:spLocks noGrp="1" noChangeArrowheads="1"/>
          </p:cNvSpPr>
          <p:nvPr>
            <p:ph idx="1"/>
          </p:nvPr>
        </p:nvSpPr>
        <p:spPr/>
        <p:txBody>
          <a:bodyPr/>
          <a:lstStyle/>
          <a:p>
            <a:pPr eaLnBrk="1" hangingPunct="1"/>
            <a:r>
              <a:rPr lang="en-US" b="1" u="sng" dirty="0" smtClean="0">
                <a:latin typeface="Calibri" pitchFamily="34" charset="0"/>
                <a:cs typeface="Calibri" pitchFamily="34" charset="0"/>
              </a:rPr>
              <a:t>Electronic communication and connectivity </a:t>
            </a:r>
            <a:r>
              <a:rPr lang="en-US" b="1" dirty="0" smtClean="0">
                <a:latin typeface="Calibri" pitchFamily="34" charset="0"/>
                <a:cs typeface="Calibri" pitchFamily="34" charset="0"/>
              </a:rPr>
              <a:t>is the online communication among healthcare team members, their care partners and patients including e-mail, web messaging, and an integrated health record within and across settings, institutions and telemedicine (IOM, 2003).</a:t>
            </a:r>
          </a:p>
          <a:p>
            <a:pPr eaLnBrk="1" hangingPunct="1">
              <a:buFontTx/>
              <a:buNone/>
            </a:pPr>
            <a:endParaRPr lang="en-US" dirty="0" smtClean="0">
              <a:latin typeface="Calibri" pitchFamily="34" charset="0"/>
              <a:cs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2090758"/>
      </p:ext>
    </p:extLst>
  </p:cSld>
  <p:clrMapOvr>
    <a:masterClrMapping/>
  </p:clrMapOvr>
  <mc:AlternateContent xmlns:mc="http://schemas.openxmlformats.org/markup-compatibility/2006">
    <mc:Choice xmlns:p14="http://schemas.microsoft.com/office/powerpoint/2010/main" Requires="p14">
      <p:transition spd="slow" p14:dur="2000" advTm="46163"/>
    </mc:Choice>
    <mc:Fallback>
      <p:transition spd="slow" advTm="4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b="1" dirty="0" smtClean="0">
                <a:latin typeface="Calibri" pitchFamily="34" charset="0"/>
                <a:cs typeface="Calibri" pitchFamily="34" charset="0"/>
              </a:rPr>
              <a:t>Cont. Essential Components</a:t>
            </a:r>
            <a:r>
              <a:rPr lang="en-US" b="1" dirty="0">
                <a:latin typeface="Calibri" pitchFamily="34" charset="0"/>
                <a:cs typeface="Calibri" pitchFamily="34" charset="0"/>
              </a:rPr>
              <a:t> </a:t>
            </a:r>
            <a:endParaRPr lang="en-US" b="1" dirty="0" smtClean="0">
              <a:latin typeface="Calibri" pitchFamily="34" charset="0"/>
              <a:cs typeface="Calibri" pitchFamily="34" charset="0"/>
            </a:endParaRPr>
          </a:p>
        </p:txBody>
      </p:sp>
      <p:sp>
        <p:nvSpPr>
          <p:cNvPr id="22531" name="Rectangle 3"/>
          <p:cNvSpPr>
            <a:spLocks noGrp="1" noChangeArrowheads="1"/>
          </p:cNvSpPr>
          <p:nvPr>
            <p:ph idx="1"/>
          </p:nvPr>
        </p:nvSpPr>
        <p:spPr/>
        <p:txBody>
          <a:bodyPr/>
          <a:lstStyle/>
          <a:p>
            <a:pPr eaLnBrk="1" hangingPunct="1"/>
            <a:r>
              <a:rPr lang="en-US" b="1" u="sng" dirty="0" smtClean="0">
                <a:latin typeface="Calibri" pitchFamily="34" charset="0"/>
                <a:cs typeface="Calibri" pitchFamily="34" charset="0"/>
              </a:rPr>
              <a:t>Reporting and population health management </a:t>
            </a:r>
            <a:r>
              <a:rPr lang="en-US" b="1" dirty="0" smtClean="0">
                <a:latin typeface="Calibri" pitchFamily="34" charset="0"/>
                <a:cs typeface="Calibri" pitchFamily="34" charset="0"/>
              </a:rPr>
              <a:t>is the data collection tools to support public and private reporting requirements including data represented in a standardized terminology and machine-readable format (IOM, 2003).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6100123"/>
      </p:ext>
    </p:extLst>
  </p:cSld>
  <p:clrMapOvr>
    <a:masterClrMapping/>
  </p:clrMapOvr>
  <mc:AlternateContent xmlns:mc="http://schemas.openxmlformats.org/markup-compatibility/2006">
    <mc:Choice xmlns:p14="http://schemas.microsoft.com/office/powerpoint/2010/main" Requires="p14">
      <p:transition spd="slow" p14:dur="2000" advTm="69484"/>
    </mc:Choice>
    <mc:Fallback>
      <p:transition spd="slow" advTm="6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762000"/>
            <a:ext cx="7195634" cy="528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919717"/>
      </p:ext>
    </p:extLst>
  </p:cSld>
  <p:clrMapOvr>
    <a:masterClrMapping/>
  </p:clrMapOvr>
  <mc:AlternateContent xmlns:mc="http://schemas.openxmlformats.org/markup-compatibility/2006">
    <mc:Choice xmlns:p14="http://schemas.microsoft.com/office/powerpoint/2010/main" Requires="p14">
      <p:transition spd="slow" p14:dur="2000" advTm="29906"/>
    </mc:Choice>
    <mc:Fallback>
      <p:transition spd="slow" advTm="2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992" y="684890"/>
            <a:ext cx="7024408" cy="525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3245104"/>
      </p:ext>
    </p:extLst>
  </p:cSld>
  <p:clrMapOvr>
    <a:masterClrMapping/>
  </p:clrMapOvr>
  <mc:AlternateContent xmlns:mc="http://schemas.openxmlformats.org/markup-compatibility/2006">
    <mc:Choice xmlns:p14="http://schemas.microsoft.com/office/powerpoint/2010/main" Requires="p14">
      <p:transition spd="slow" p14:dur="2000" advTm="30279"/>
    </mc:Choice>
    <mc:Fallback>
      <p:transition spd="slow" advTm="30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320" y="735437"/>
            <a:ext cx="7102080" cy="52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9155761"/>
      </p:ext>
    </p:extLst>
  </p:cSld>
  <p:clrMapOvr>
    <a:masterClrMapping/>
  </p:clrMapOvr>
  <mc:AlternateContent xmlns:mc="http://schemas.openxmlformats.org/markup-compatibility/2006">
    <mc:Choice xmlns:p14="http://schemas.microsoft.com/office/powerpoint/2010/main" Requires="p14">
      <p:transition spd="slow" p14:dur="2000" advTm="27410"/>
    </mc:Choice>
    <mc:Fallback>
      <p:transition spd="slow" advTm="2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
            <a:ext cx="8064144" cy="580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5621476"/>
      </p:ext>
    </p:extLst>
  </p:cSld>
  <p:clrMapOvr>
    <a:masterClrMapping/>
  </p:clrMapOvr>
  <mc:AlternateContent xmlns:mc="http://schemas.openxmlformats.org/markup-compatibility/2006">
    <mc:Choice xmlns:p14="http://schemas.microsoft.com/office/powerpoint/2010/main" Requires="p14">
      <p:transition spd="slow" p14:dur="2000" advTm="21237"/>
    </mc:Choice>
    <mc:Fallback>
      <p:transition spd="slow" advTm="2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762000"/>
            <a:ext cx="72644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0181423"/>
      </p:ext>
    </p:extLst>
  </p:cSld>
  <p:clrMapOvr>
    <a:masterClrMapping/>
  </p:clrMapOvr>
  <mc:AlternateContent xmlns:mc="http://schemas.openxmlformats.org/markup-compatibility/2006">
    <mc:Choice xmlns:p14="http://schemas.microsoft.com/office/powerpoint/2010/main" Requires="p14">
      <p:transition spd="slow" p14:dur="2000" advTm="30760"/>
    </mc:Choice>
    <mc:Fallback>
      <p:transition spd="slow" advTm="3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Prayer for Today</a:t>
            </a:r>
            <a:endParaRPr lang="en-US" dirty="0"/>
          </a:p>
        </p:txBody>
      </p:sp>
      <p:sp>
        <p:nvSpPr>
          <p:cNvPr id="3" name="Content Placeholder 2"/>
          <p:cNvSpPr>
            <a:spLocks noGrp="1"/>
          </p:cNvSpPr>
          <p:nvPr>
            <p:ph idx="1"/>
          </p:nvPr>
        </p:nvSpPr>
        <p:spPr>
          <a:xfrm>
            <a:off x="381000" y="2209800"/>
            <a:ext cx="7772400" cy="4114800"/>
          </a:xfrm>
        </p:spPr>
        <p:txBody>
          <a:bodyPr/>
          <a:lstStyle/>
          <a:p>
            <a:pPr>
              <a:buNone/>
            </a:pPr>
            <a:r>
              <a:rPr lang="en-US" b="1" dirty="0" smtClean="0"/>
              <a:t> "For we are his workmanship, created in Christ Jesus for good works, which God prepared beforehand, that we should walk in them.”</a:t>
            </a:r>
          </a:p>
          <a:p>
            <a:pPr algn="ctr">
              <a:buNone/>
            </a:pPr>
            <a:r>
              <a:rPr lang="en-US" b="1" dirty="0" smtClean="0"/>
              <a:t>(Ephesians 2:10) </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5702234"/>
      </p:ext>
    </p:extLst>
  </p:cSld>
  <p:clrMapOvr>
    <a:masterClrMapping/>
  </p:clrMapOvr>
  <mc:AlternateContent xmlns:mc="http://schemas.openxmlformats.org/markup-compatibility/2006">
    <mc:Choice xmlns:p14="http://schemas.microsoft.com/office/powerpoint/2010/main" Requires="p14">
      <p:transition spd="slow" p14:dur="2000" advTm="90498"/>
    </mc:Choice>
    <mc:Fallback>
      <p:transition spd="slow" advTm="90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38199"/>
            <a:ext cx="7239000" cy="536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6136009"/>
      </p:ext>
    </p:extLst>
  </p:cSld>
  <p:clrMapOvr>
    <a:masterClrMapping/>
  </p:clrMapOvr>
  <mc:AlternateContent xmlns:mc="http://schemas.openxmlformats.org/markup-compatibility/2006">
    <mc:Choice xmlns:p14="http://schemas.microsoft.com/office/powerpoint/2010/main" Requires="p14">
      <p:transition spd="slow" p14:dur="2000" advTm="31365"/>
    </mc:Choice>
    <mc:Fallback>
      <p:transition spd="slow" advTm="3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38200"/>
            <a:ext cx="7269956"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981933"/>
      </p:ext>
    </p:extLst>
  </p:cSld>
  <p:clrMapOvr>
    <a:masterClrMapping/>
  </p:clrMapOvr>
  <mc:AlternateContent xmlns:mc="http://schemas.openxmlformats.org/markup-compatibility/2006">
    <mc:Choice xmlns:p14="http://schemas.microsoft.com/office/powerpoint/2010/main" Requires="p14">
      <p:transition spd="slow" p14:dur="2000" advTm="34045"/>
    </mc:Choice>
    <mc:Fallback>
      <p:transition spd="slow" advTm="3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85800"/>
            <a:ext cx="7268834"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2045466"/>
      </p:ext>
    </p:extLst>
  </p:cSld>
  <p:clrMapOvr>
    <a:masterClrMapping/>
  </p:clrMapOvr>
  <mc:AlternateContent xmlns:mc="http://schemas.openxmlformats.org/markup-compatibility/2006">
    <mc:Choice xmlns:p14="http://schemas.microsoft.com/office/powerpoint/2010/main" Requires="p14">
      <p:transition spd="slow" p14:dur="2000" advTm="14788"/>
    </mc:Choice>
    <mc:Fallback>
      <p:transition spd="slow" advTm="14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2005"/>
            <a:ext cx="751968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4254388"/>
      </p:ext>
    </p:extLst>
  </p:cSld>
  <p:clrMapOvr>
    <a:masterClrMapping/>
  </p:clrMapOvr>
  <mc:AlternateContent xmlns:mc="http://schemas.openxmlformats.org/markup-compatibility/2006">
    <mc:Choice xmlns:p14="http://schemas.microsoft.com/office/powerpoint/2010/main" Requires="p14">
      <p:transition spd="slow" p14:dur="2000" advTm="8560"/>
    </mc:Choice>
    <mc:Fallback>
      <p:transition spd="slow" advTm="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3716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810000"/>
            <a:ext cx="3038475" cy="263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0999" y="1371600"/>
            <a:ext cx="454342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1"/>
          <p:cNvSpPr>
            <a:spLocks noGrp="1"/>
          </p:cNvSpPr>
          <p:nvPr>
            <p:ph type="title"/>
          </p:nvPr>
        </p:nvSpPr>
        <p:spPr/>
        <p:txBody>
          <a:bodyPr/>
          <a:lstStyle/>
          <a:p>
            <a:pPr algn="ctr"/>
            <a:r>
              <a:rPr lang="en-US" dirty="0" smtClean="0"/>
              <a:t>Caution</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5049104"/>
      </p:ext>
    </p:extLst>
  </p:cSld>
  <p:clrMapOvr>
    <a:masterClrMapping/>
  </p:clrMapOvr>
  <mc:AlternateContent xmlns:mc="http://schemas.openxmlformats.org/markup-compatibility/2006">
    <mc:Choice xmlns:p14="http://schemas.microsoft.com/office/powerpoint/2010/main" Requires="p14">
      <p:transition spd="slow" p14:dur="2000" advTm="175801"/>
    </mc:Choice>
    <mc:Fallback>
      <p:transition spd="slow" advTm="17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8686800" cy="838200"/>
          </a:xfrm>
        </p:spPr>
        <p:txBody>
          <a:bodyPr/>
          <a:lstStyle/>
          <a:p>
            <a:r>
              <a:rPr lang="en-US" b="1" dirty="0" smtClean="0">
                <a:latin typeface="Calibri" pitchFamily="34" charset="0"/>
                <a:cs typeface="Calibri" pitchFamily="34" charset="0"/>
              </a:rPr>
              <a:t>Davis Award recognizes successful EHR use</a:t>
            </a:r>
            <a:endParaRPr lang="en-US" b="1" dirty="0">
              <a:latin typeface="Calibri" pitchFamily="34" charset="0"/>
              <a:cs typeface="Calibri" pitchFamily="34" charset="0"/>
            </a:endParaRPr>
          </a:p>
        </p:txBody>
      </p:sp>
      <p:sp>
        <p:nvSpPr>
          <p:cNvPr id="3" name="Content Placeholder 2"/>
          <p:cNvSpPr>
            <a:spLocks noGrp="1"/>
          </p:cNvSpPr>
          <p:nvPr>
            <p:ph idx="1"/>
          </p:nvPr>
        </p:nvSpPr>
        <p:spPr>
          <a:xfrm>
            <a:off x="304800" y="1219200"/>
            <a:ext cx="7772400" cy="4419600"/>
          </a:xfrm>
        </p:spPr>
        <p:txBody>
          <a:bodyPr/>
          <a:lstStyle/>
          <a:p>
            <a:pPr>
              <a:buNone/>
            </a:pPr>
            <a:r>
              <a:rPr lang="en-US" sz="3000" b="1" dirty="0" smtClean="0">
                <a:solidFill>
                  <a:schemeClr val="tx1"/>
                </a:solidFill>
                <a:latin typeface="Calibri" pitchFamily="34" charset="0"/>
                <a:cs typeface="Calibri" pitchFamily="34" charset="0"/>
              </a:rPr>
              <a:t>A recent winner demonstrated:</a:t>
            </a:r>
          </a:p>
          <a:p>
            <a:r>
              <a:rPr lang="en-US" sz="3000" b="1" dirty="0" smtClean="0">
                <a:solidFill>
                  <a:schemeClr val="tx1"/>
                </a:solidFill>
                <a:latin typeface="Calibri" pitchFamily="34" charset="0"/>
                <a:cs typeface="Calibri" pitchFamily="34" charset="0"/>
              </a:rPr>
              <a:t> a significant avoidance of medication errors because of barcode scanning alerts, </a:t>
            </a:r>
          </a:p>
          <a:p>
            <a:r>
              <a:rPr lang="en-US" sz="3000" b="1" dirty="0" smtClean="0">
                <a:solidFill>
                  <a:schemeClr val="tx1"/>
                </a:solidFill>
                <a:latin typeface="Calibri" pitchFamily="34" charset="0"/>
                <a:cs typeface="Calibri" pitchFamily="34" charset="0"/>
              </a:rPr>
              <a:t>a $3 million decrease in medical records expenses as a result of going paperless, and </a:t>
            </a:r>
          </a:p>
          <a:p>
            <a:r>
              <a:rPr lang="en-US" sz="3000" b="1" dirty="0" smtClean="0">
                <a:solidFill>
                  <a:schemeClr val="tx1"/>
                </a:solidFill>
                <a:latin typeface="Calibri" pitchFamily="34" charset="0"/>
                <a:cs typeface="Calibri" pitchFamily="34" charset="0"/>
              </a:rPr>
              <a:t>a 5% reduction of duplicate laboratory orders by using computerized provider order entry alerting </a:t>
            </a:r>
            <a:endParaRPr lang="en-US" sz="3000" b="1" dirty="0">
              <a:latin typeface="Calibri" pitchFamily="34" charset="0"/>
              <a:cs typeface="Calibri"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336"/>
    </mc:Choice>
    <mc:Fallback>
      <p:transition spd="slow" advTm="4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Another Davis Award Winner</a:t>
            </a:r>
            <a:endParaRPr lang="en-US" b="1" dirty="0">
              <a:latin typeface="Calibri" pitchFamily="34" charset="0"/>
              <a:cs typeface="Calibri" pitchFamily="34" charset="0"/>
            </a:endParaRPr>
          </a:p>
        </p:txBody>
      </p:sp>
      <p:sp>
        <p:nvSpPr>
          <p:cNvPr id="3" name="Content Placeholder 2"/>
          <p:cNvSpPr>
            <a:spLocks noGrp="1"/>
          </p:cNvSpPr>
          <p:nvPr>
            <p:ph idx="1"/>
          </p:nvPr>
        </p:nvSpPr>
        <p:spPr>
          <a:xfrm>
            <a:off x="381000" y="1371600"/>
            <a:ext cx="8229600" cy="4953000"/>
          </a:xfrm>
        </p:spPr>
        <p:txBody>
          <a:bodyPr/>
          <a:lstStyle/>
          <a:p>
            <a:r>
              <a:rPr lang="en-US" sz="3000" b="1" dirty="0">
                <a:latin typeface="Calibri" pitchFamily="34" charset="0"/>
                <a:cs typeface="Calibri" pitchFamily="34" charset="0"/>
              </a:rPr>
              <a:t>N</a:t>
            </a:r>
            <a:r>
              <a:rPr lang="en-US" sz="3000" b="1" dirty="0" smtClean="0">
                <a:solidFill>
                  <a:schemeClr val="tx1"/>
                </a:solidFill>
                <a:latin typeface="Calibri" pitchFamily="34" charset="0"/>
                <a:cs typeface="Calibri" pitchFamily="34" charset="0"/>
              </a:rPr>
              <a:t>oted a 13% decrease in adverse drug reactions through the use of computerized physician order entry, and</a:t>
            </a:r>
          </a:p>
          <a:p>
            <a:r>
              <a:rPr lang="en-US" sz="3000" b="1" dirty="0" smtClean="0">
                <a:solidFill>
                  <a:schemeClr val="tx1"/>
                </a:solidFill>
                <a:latin typeface="Calibri" pitchFamily="34" charset="0"/>
                <a:cs typeface="Calibri" pitchFamily="34" charset="0"/>
              </a:rPr>
              <a:t>A decrease in methicillin-resistant </a:t>
            </a:r>
            <a:r>
              <a:rPr lang="en-US" sz="3000" b="1" i="1" dirty="0" smtClean="0">
                <a:solidFill>
                  <a:schemeClr val="tx1"/>
                </a:solidFill>
                <a:latin typeface="Calibri" pitchFamily="34" charset="0"/>
                <a:cs typeface="Calibri" pitchFamily="34" charset="0"/>
              </a:rPr>
              <a:t>Staphylococcus </a:t>
            </a:r>
            <a:r>
              <a:rPr lang="en-US" sz="3000" b="1" i="1" dirty="0" err="1" smtClean="0">
                <a:solidFill>
                  <a:schemeClr val="tx1"/>
                </a:solidFill>
                <a:latin typeface="Calibri" pitchFamily="34" charset="0"/>
                <a:cs typeface="Calibri" pitchFamily="34" charset="0"/>
              </a:rPr>
              <a:t>aureus</a:t>
            </a:r>
            <a:r>
              <a:rPr lang="en-US" sz="3000" b="1" dirty="0" smtClean="0">
                <a:solidFill>
                  <a:schemeClr val="tx1"/>
                </a:solidFill>
                <a:latin typeface="Calibri" pitchFamily="34" charset="0"/>
                <a:cs typeface="Calibri" pitchFamily="34" charset="0"/>
              </a:rPr>
              <a:t> nosocomial infections from 9.8 per 10,000 discharges to 6.4 per 10,000 discharges in less than a year using the EHR flagging function that made clinicians immediately aware that contact precautions were required on methicillin-resistant </a:t>
            </a:r>
            <a:r>
              <a:rPr lang="en-US" sz="3000" b="1" i="1" dirty="0" smtClean="0">
                <a:solidFill>
                  <a:schemeClr val="tx1"/>
                </a:solidFill>
                <a:latin typeface="Calibri" pitchFamily="34" charset="0"/>
                <a:cs typeface="Calibri" pitchFamily="34" charset="0"/>
              </a:rPr>
              <a:t>S. </a:t>
            </a:r>
            <a:r>
              <a:rPr lang="en-US" sz="3000" b="1" i="1" dirty="0" err="1" smtClean="0">
                <a:solidFill>
                  <a:schemeClr val="tx1"/>
                </a:solidFill>
                <a:latin typeface="Calibri" pitchFamily="34" charset="0"/>
                <a:cs typeface="Calibri" pitchFamily="34" charset="0"/>
              </a:rPr>
              <a:t>aureus</a:t>
            </a:r>
            <a:r>
              <a:rPr lang="en-US" sz="3000" b="1" dirty="0" smtClean="0">
                <a:solidFill>
                  <a:schemeClr val="tx1"/>
                </a:solidFill>
                <a:latin typeface="Calibri" pitchFamily="34" charset="0"/>
                <a:cs typeface="Calibri" pitchFamily="34" charset="0"/>
              </a:rPr>
              <a:t>–positive patients (HIMSS, 2009). </a:t>
            </a:r>
            <a:endParaRPr lang="en-US" sz="3000" b="1" dirty="0">
              <a:latin typeface="Calibri" pitchFamily="34" charset="0"/>
              <a:cs typeface="Calibri"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05"/>
    </mc:Choice>
    <mc:Fallback>
      <p:transition spd="slow" advTm="28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Future</a:t>
            </a:r>
          </a:p>
        </p:txBody>
      </p:sp>
      <p:sp>
        <p:nvSpPr>
          <p:cNvPr id="34819" name="Rectangle 3"/>
          <p:cNvSpPr>
            <a:spLocks noGrp="1" noChangeArrowheads="1"/>
          </p:cNvSpPr>
          <p:nvPr>
            <p:ph idx="1"/>
          </p:nvPr>
        </p:nvSpPr>
        <p:spPr/>
        <p:txBody>
          <a:bodyPr/>
          <a:lstStyle/>
          <a:p>
            <a:pPr eaLnBrk="1" hangingPunct="1"/>
            <a:r>
              <a:rPr lang="en-US" b="1" dirty="0" smtClean="0">
                <a:latin typeface="Calibri" pitchFamily="34" charset="0"/>
                <a:cs typeface="Calibri" pitchFamily="34" charset="0"/>
              </a:rPr>
              <a:t>Despite the challenges, the future of EHRs is an exciting one for patient and clinician alike.  </a:t>
            </a:r>
          </a:p>
          <a:p>
            <a:pPr eaLnBrk="1" hangingPunct="1"/>
            <a:r>
              <a:rPr lang="en-US" b="1" dirty="0" smtClean="0">
                <a:latin typeface="Calibri" pitchFamily="34" charset="0"/>
                <a:cs typeface="Calibri" pitchFamily="34" charset="0"/>
              </a:rPr>
              <a:t>Benefits may be realized by stand-alone EHRs as described here, but the most significant transformation will come as interoperability is realized between systems.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692"/>
    </mc:Choice>
    <mc:Fallback>
      <p:transition spd="slow" advTm="2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Future</a:t>
            </a:r>
          </a:p>
        </p:txBody>
      </p:sp>
      <p:sp>
        <p:nvSpPr>
          <p:cNvPr id="35843" name="Rectangle 3"/>
          <p:cNvSpPr>
            <a:spLocks noGrp="1" noChangeArrowheads="1"/>
          </p:cNvSpPr>
          <p:nvPr>
            <p:ph idx="1"/>
          </p:nvPr>
        </p:nvSpPr>
        <p:spPr/>
        <p:txBody>
          <a:bodyPr/>
          <a:lstStyle/>
          <a:p>
            <a:pPr eaLnBrk="1" hangingPunct="1">
              <a:lnSpc>
                <a:spcPct val="90000"/>
              </a:lnSpc>
            </a:pPr>
            <a:r>
              <a:rPr lang="en-US" b="1" dirty="0" smtClean="0">
                <a:latin typeface="Calibri" pitchFamily="34" charset="0"/>
                <a:cs typeface="Calibri" pitchFamily="34" charset="0"/>
              </a:rPr>
              <a:t>There is a wealth of descriptive data available pointing to the benefits of an EHR.</a:t>
            </a:r>
          </a:p>
          <a:p>
            <a:pPr eaLnBrk="1" hangingPunct="1">
              <a:lnSpc>
                <a:spcPct val="90000"/>
              </a:lnSpc>
            </a:pPr>
            <a:r>
              <a:rPr lang="en-US" b="1" dirty="0" smtClean="0">
                <a:latin typeface="Calibri" pitchFamily="34" charset="0"/>
                <a:cs typeface="Calibri" pitchFamily="34" charset="0"/>
              </a:rPr>
              <a:t>Nursing must stay engaged in this evolution and help shape its direction, as it has already proven to have a significant impact on our practice and our patients.  </a:t>
            </a:r>
          </a:p>
          <a:p>
            <a:pPr eaLnBrk="1" hangingPunct="1">
              <a:lnSpc>
                <a:spcPct val="90000"/>
              </a:lnSpc>
            </a:pPr>
            <a:endParaRPr lang="en-US" dirty="0" smtClean="0">
              <a:latin typeface="Calibri" pitchFamily="34" charset="0"/>
              <a:cs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74"/>
    </mc:Choice>
    <mc:Fallback>
      <p:transition spd="slow" advTm="2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Chat Post</a:t>
            </a:r>
          </a:p>
        </p:txBody>
      </p:sp>
      <p:sp>
        <p:nvSpPr>
          <p:cNvPr id="36867" name="Rectangle 3"/>
          <p:cNvSpPr>
            <a:spLocks noGrp="1" noChangeArrowheads="1"/>
          </p:cNvSpPr>
          <p:nvPr>
            <p:ph idx="1"/>
          </p:nvPr>
        </p:nvSpPr>
        <p:spPr/>
        <p:txBody>
          <a:bodyPr/>
          <a:lstStyle/>
          <a:p>
            <a:pPr marL="0" indent="0" eaLnBrk="1" hangingPunct="1">
              <a:buNone/>
            </a:pPr>
            <a:r>
              <a:rPr lang="en-US" b="1" dirty="0" smtClean="0">
                <a:latin typeface="Calibri" pitchFamily="34" charset="0"/>
                <a:cs typeface="Calibri" pitchFamily="34" charset="0"/>
              </a:rPr>
              <a:t>What is your opinion in regards of the following statement: What </a:t>
            </a:r>
            <a:r>
              <a:rPr lang="en-US" b="1" dirty="0">
                <a:latin typeface="Calibri" pitchFamily="34" charset="0"/>
                <a:cs typeface="Calibri" pitchFamily="34" charset="0"/>
              </a:rPr>
              <a:t>are the implications of the following statement: M</a:t>
            </a:r>
            <a:r>
              <a:rPr lang="en-US" b="1" dirty="0" smtClean="0">
                <a:latin typeface="Calibri" pitchFamily="34" charset="0"/>
                <a:cs typeface="Calibri" pitchFamily="34" charset="0"/>
              </a:rPr>
              <a:t>edical technology such as electronic health records (EHR) has become the standard for care moving </a:t>
            </a:r>
            <a:r>
              <a:rPr lang="en-US" b="1" dirty="0">
                <a:latin typeface="Calibri" pitchFamily="34" charset="0"/>
                <a:cs typeface="Calibri" pitchFamily="34" charset="0"/>
              </a:rPr>
              <a:t>nursing care away from caring in practice into an age where there is greater quality and safety and patients are more </a:t>
            </a:r>
            <a:r>
              <a:rPr lang="en-US" b="1" dirty="0" smtClean="0">
                <a:latin typeface="Calibri" pitchFamily="34" charset="0"/>
                <a:cs typeface="Calibri" pitchFamily="34" charset="0"/>
              </a:rPr>
              <a:t>satisfied?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556"/>
    </mc:Choice>
    <mc:Fallback>
      <p:transition spd="slow" advTm="9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00"/>
                </a:solidFill>
              </a:rPr>
              <a:t>Informatics Timeline</a:t>
            </a:r>
            <a:endParaRPr lang="en-US" dirty="0"/>
          </a:p>
        </p:txBody>
      </p:sp>
      <p:sp>
        <p:nvSpPr>
          <p:cNvPr id="4" name="Rectangle 3"/>
          <p:cNvSpPr/>
          <p:nvPr/>
        </p:nvSpPr>
        <p:spPr>
          <a:xfrm>
            <a:off x="86833" y="1143000"/>
            <a:ext cx="8382000" cy="5262979"/>
          </a:xfrm>
          <a:prstGeom prst="rect">
            <a:avLst/>
          </a:prstGeom>
        </p:spPr>
        <p:txBody>
          <a:bodyPr wrap="square">
            <a:spAutoFit/>
          </a:bodyPr>
          <a:lstStyle/>
          <a:p>
            <a:pPr marL="342900" lvl="0" indent="-342900" fontAlgn="base">
              <a:spcBef>
                <a:spcPct val="20000"/>
              </a:spcBef>
              <a:spcAft>
                <a:spcPct val="0"/>
              </a:spcAft>
              <a:buFontTx/>
              <a:buChar char="•"/>
            </a:pPr>
            <a:r>
              <a:rPr lang="en-US" sz="2400" b="1" kern="0" dirty="0" smtClean="0">
                <a:solidFill>
                  <a:srgbClr val="000000"/>
                </a:solidFill>
                <a:latin typeface="Times New Roman" pitchFamily="18" charset="0"/>
                <a:cs typeface="Times New Roman" pitchFamily="18" charset="0"/>
              </a:rPr>
              <a:t>Today Unit IV Chapters 17-22</a:t>
            </a:r>
          </a:p>
          <a:p>
            <a:pPr marL="342900" lvl="0" indent="-342900" fontAlgn="base">
              <a:spcBef>
                <a:spcPct val="20000"/>
              </a:spcBef>
              <a:spcAft>
                <a:spcPct val="0"/>
              </a:spcAft>
              <a:buFont typeface="Arial" pitchFamily="34" charset="0"/>
              <a:buChar char="•"/>
            </a:pPr>
            <a:r>
              <a:rPr lang="en-US" b="1" kern="0" dirty="0" smtClean="0">
                <a:solidFill>
                  <a:srgbClr val="000000"/>
                </a:solidFill>
              </a:rPr>
              <a:t>For the Unit IV Class Participation Credit: This week post in the </a:t>
            </a:r>
            <a:r>
              <a:rPr lang="en-US" b="1" kern="0" dirty="0" err="1" smtClean="0">
                <a:solidFill>
                  <a:srgbClr val="000000"/>
                </a:solidFill>
              </a:rPr>
              <a:t>wikki</a:t>
            </a:r>
            <a:r>
              <a:rPr lang="en-US" b="1" kern="0" dirty="0" smtClean="0">
                <a:solidFill>
                  <a:srgbClr val="000000"/>
                </a:solidFill>
              </a:rPr>
              <a:t> your EBP article and paragraph. Due to post </a:t>
            </a:r>
            <a:r>
              <a:rPr lang="en-US" b="1" kern="0" dirty="0" smtClean="0">
                <a:solidFill>
                  <a:srgbClr val="000000"/>
                </a:solidFill>
              </a:rPr>
              <a:t>by </a:t>
            </a:r>
            <a:r>
              <a:rPr lang="en-US" b="1" kern="0" dirty="0" smtClean="0">
                <a:solidFill>
                  <a:srgbClr val="000000"/>
                </a:solidFill>
              </a:rPr>
              <a:t>10/24/2012 noon.  </a:t>
            </a:r>
          </a:p>
          <a:p>
            <a:pPr marL="342900" lvl="0" indent="-342900" fontAlgn="base">
              <a:spcBef>
                <a:spcPct val="20000"/>
              </a:spcBef>
              <a:spcAft>
                <a:spcPct val="0"/>
              </a:spcAft>
              <a:buFont typeface="Arial" pitchFamily="34" charset="0"/>
              <a:buChar char="•"/>
            </a:pPr>
            <a:r>
              <a:rPr lang="en-US" b="1" kern="0" dirty="0" smtClean="0">
                <a:solidFill>
                  <a:srgbClr val="000000"/>
                </a:solidFill>
              </a:rPr>
              <a:t>End of PPT post your response to the chat question.</a:t>
            </a:r>
          </a:p>
          <a:p>
            <a:pPr marL="342900" lvl="0" indent="-342900">
              <a:spcBef>
                <a:spcPct val="20000"/>
              </a:spcBef>
              <a:buFont typeface="Arial" pitchFamily="34" charset="0"/>
              <a:buChar char="•"/>
            </a:pPr>
            <a:r>
              <a:rPr lang="en-US" sz="2400" b="1" kern="0" dirty="0" smtClean="0">
                <a:solidFill>
                  <a:srgbClr val="000000"/>
                </a:solidFill>
              </a:rPr>
              <a:t>In your clinical group blackboard section: post the Unit IV Clinical Assignment for credit in the </a:t>
            </a:r>
            <a:r>
              <a:rPr lang="en-US" sz="2400" b="1" kern="0" dirty="0" err="1" smtClean="0">
                <a:solidFill>
                  <a:srgbClr val="000000"/>
                </a:solidFill>
              </a:rPr>
              <a:t>dropbox</a:t>
            </a:r>
            <a:endParaRPr lang="en-US" b="1" kern="0" dirty="0">
              <a:solidFill>
                <a:srgbClr val="000000"/>
              </a:solidFill>
            </a:endParaRPr>
          </a:p>
          <a:p>
            <a:pPr lvl="0">
              <a:spcBef>
                <a:spcPct val="20000"/>
              </a:spcBef>
            </a:pPr>
            <a:r>
              <a:rPr lang="en-US" sz="2400" b="1" kern="0" dirty="0" smtClean="0">
                <a:solidFill>
                  <a:srgbClr val="000000"/>
                </a:solidFill>
              </a:rPr>
              <a:t>NUR 320 </a:t>
            </a:r>
            <a:r>
              <a:rPr lang="en-US" sz="2400" b="1" kern="0" dirty="0" err="1" smtClean="0">
                <a:solidFill>
                  <a:srgbClr val="000000"/>
                </a:solidFill>
              </a:rPr>
              <a:t>eportfolio</a:t>
            </a:r>
            <a:r>
              <a:rPr lang="en-US" sz="2400" b="1" kern="0" dirty="0" smtClean="0">
                <a:solidFill>
                  <a:srgbClr val="000000"/>
                </a:solidFill>
              </a:rPr>
              <a:t> </a:t>
            </a:r>
            <a:r>
              <a:rPr lang="en-US" sz="2400" b="1" kern="0" dirty="0" err="1" smtClean="0">
                <a:solidFill>
                  <a:srgbClr val="000000"/>
                </a:solidFill>
              </a:rPr>
              <a:t>careplan</a:t>
            </a:r>
            <a:r>
              <a:rPr lang="en-US" sz="2400" b="1" kern="0" dirty="0" smtClean="0">
                <a:solidFill>
                  <a:srgbClr val="000000"/>
                </a:solidFill>
              </a:rPr>
              <a:t> in new NWC format; include spiritual care and reflection in comment box; and write a paragraph commenting on your professional student view on the new format. Due </a:t>
            </a:r>
            <a:r>
              <a:rPr lang="en-US" b="1" kern="0" dirty="0">
                <a:solidFill>
                  <a:srgbClr val="000000"/>
                </a:solidFill>
              </a:rPr>
              <a:t>to post by </a:t>
            </a:r>
            <a:r>
              <a:rPr lang="en-US" b="1" kern="0" dirty="0" smtClean="0">
                <a:solidFill>
                  <a:srgbClr val="000000"/>
                </a:solidFill>
              </a:rPr>
              <a:t>10/26/2012 noon.</a:t>
            </a:r>
          </a:p>
          <a:p>
            <a:pPr marL="342900" lvl="0" indent="-342900">
              <a:spcBef>
                <a:spcPct val="20000"/>
              </a:spcBef>
              <a:buFont typeface="Arial" pitchFamily="34" charset="0"/>
              <a:buChar char="•"/>
            </a:pPr>
            <a:r>
              <a:rPr lang="en-US" b="1" kern="0" dirty="0" smtClean="0">
                <a:solidFill>
                  <a:srgbClr val="000000"/>
                </a:solidFill>
              </a:rPr>
              <a:t>Unit V Chapters 23-30 Face to Face in </a:t>
            </a:r>
            <a:r>
              <a:rPr lang="en-US" b="1" kern="0" dirty="0" smtClean="0">
                <a:solidFill>
                  <a:srgbClr val="FF0000"/>
                </a:solidFill>
              </a:rPr>
              <a:t>NAL </a:t>
            </a:r>
            <a:r>
              <a:rPr lang="en-US" b="1" kern="0" dirty="0" smtClean="0"/>
              <a:t>1:00-3:10 .</a:t>
            </a:r>
            <a:r>
              <a:rPr lang="en-US" sz="2400" kern="0" dirty="0">
                <a:solidFill>
                  <a:srgbClr val="000000"/>
                </a:solidFill>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0302350"/>
      </p:ext>
    </p:extLst>
  </p:cSld>
  <p:clrMapOvr>
    <a:masterClrMapping/>
  </p:clrMapOvr>
  <mc:AlternateContent xmlns:mc="http://schemas.openxmlformats.org/markup-compatibility/2006">
    <mc:Choice xmlns:p14="http://schemas.microsoft.com/office/powerpoint/2010/main" Requires="p14">
      <p:transition spd="slow" p14:dur="2000" advTm="264660"/>
    </mc:Choice>
    <mc:Fallback>
      <p:transition spd="slow" advTm="264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09600"/>
            <a:ext cx="7821617" cy="525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7869708"/>
      </p:ext>
    </p:extLst>
  </p:cSld>
  <p:clrMapOvr>
    <a:masterClrMapping/>
  </p:clrMapOvr>
  <mc:AlternateContent xmlns:mc="http://schemas.openxmlformats.org/markup-compatibility/2006">
    <mc:Choice xmlns:p14="http://schemas.microsoft.com/office/powerpoint/2010/main" Requires="p14">
      <p:transition spd="slow" p14:dur="2000" advTm="27077"/>
    </mc:Choice>
    <mc:Fallback>
      <p:transition spd="slow" advTm="2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89" y="1295400"/>
            <a:ext cx="78062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2966146"/>
      </p:ext>
    </p:extLst>
  </p:cSld>
  <p:clrMapOvr>
    <a:masterClrMapping/>
  </p:clrMapOvr>
  <mc:AlternateContent xmlns:mc="http://schemas.openxmlformats.org/markup-compatibility/2006">
    <mc:Choice xmlns:p14="http://schemas.microsoft.com/office/powerpoint/2010/main" Requires="p14">
      <p:transition spd="slow" p14:dur="2000" advTm="63454"/>
    </mc:Choice>
    <mc:Fallback>
      <p:transition spd="slow" advTm="6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7239000" cy="308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65801"/>
            <a:ext cx="512368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4388234"/>
      </p:ext>
    </p:extLst>
  </p:cSld>
  <p:clrMapOvr>
    <a:masterClrMapping/>
  </p:clrMapOvr>
  <mc:AlternateContent xmlns:mc="http://schemas.openxmlformats.org/markup-compatibility/2006">
    <mc:Choice xmlns:p14="http://schemas.microsoft.com/office/powerpoint/2010/main" Requires="p14">
      <p:transition spd="slow" p14:dur="2000" advTm="62348"/>
    </mc:Choice>
    <mc:Fallback>
      <p:transition spd="slow" advTm="6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533400" y="2438400"/>
            <a:ext cx="4953000" cy="3048000"/>
          </a:xfrm>
        </p:spPr>
        <p:txBody>
          <a:bodyPr/>
          <a:lstStyle/>
          <a:p>
            <a:pPr algn="ctr"/>
            <a:r>
              <a:rPr lang="en-US" sz="4000" b="1" dirty="0" smtClean="0"/>
              <a:t>The Electronic Health Record and </a:t>
            </a:r>
          </a:p>
          <a:p>
            <a:pPr algn="ctr"/>
            <a:r>
              <a:rPr lang="en-US" sz="4000" b="1" dirty="0" smtClean="0"/>
              <a:t>Clinical Informatics</a:t>
            </a:r>
            <a:endParaRPr lang="en-US" sz="40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4720022"/>
      </p:ext>
    </p:extLst>
  </p:cSld>
  <p:clrMapOvr>
    <a:masterClrMapping/>
  </p:clrMapOvr>
  <mc:AlternateContent xmlns:mc="http://schemas.openxmlformats.org/markup-compatibility/2006">
    <mc:Choice xmlns:p14="http://schemas.microsoft.com/office/powerpoint/2010/main" Requires="p14">
      <p:transition spd="slow" p14:dur="2000" advTm="16543"/>
    </mc:Choice>
    <mc:Fallback>
      <p:transition spd="slow" advTm="1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libri" pitchFamily="34" charset="0"/>
                <a:cs typeface="Calibri" pitchFamily="34" charset="0"/>
              </a:rPr>
              <a:t>Objectives</a:t>
            </a:r>
            <a:endParaRPr lang="en-US" b="1" dirty="0">
              <a:latin typeface="Calibri" pitchFamily="34" charset="0"/>
              <a:cs typeface="Calibri" pitchFamily="34" charset="0"/>
            </a:endParaRPr>
          </a:p>
        </p:txBody>
      </p:sp>
      <p:sp>
        <p:nvSpPr>
          <p:cNvPr id="3" name="Content Placeholder 2"/>
          <p:cNvSpPr>
            <a:spLocks noGrp="1"/>
          </p:cNvSpPr>
          <p:nvPr>
            <p:ph idx="1"/>
          </p:nvPr>
        </p:nvSpPr>
        <p:spPr>
          <a:xfrm>
            <a:off x="381000" y="1676400"/>
            <a:ext cx="8077200" cy="4419600"/>
          </a:xfrm>
        </p:spPr>
        <p:txBody>
          <a:bodyPr/>
          <a:lstStyle/>
          <a:p>
            <a:r>
              <a:rPr lang="en-US" sz="3600" b="1" dirty="0" smtClean="0">
                <a:solidFill>
                  <a:schemeClr val="tx1"/>
                </a:solidFill>
                <a:latin typeface="Calibri" pitchFamily="34" charset="0"/>
                <a:cs typeface="Calibri" pitchFamily="34" charset="0"/>
              </a:rPr>
              <a:t>Assess the benefits of implementing an electronic health record.</a:t>
            </a:r>
          </a:p>
          <a:p>
            <a:r>
              <a:rPr lang="en-US" sz="3600" b="1" dirty="0" smtClean="0">
                <a:solidFill>
                  <a:schemeClr val="tx1"/>
                </a:solidFill>
                <a:latin typeface="Calibri" pitchFamily="34" charset="0"/>
                <a:cs typeface="Calibri" pitchFamily="34" charset="0"/>
              </a:rPr>
              <a:t>Evaluate the flexibility of the electronic health record in meeting the needs of clinicians and patients.</a:t>
            </a:r>
          </a:p>
          <a:p>
            <a:endParaRPr lang="en-US" dirty="0">
              <a:latin typeface="Calibri" pitchFamily="34" charset="0"/>
              <a:cs typeface="Calibri"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6403738"/>
      </p:ext>
    </p:extLst>
  </p:cSld>
  <p:clrMapOvr>
    <a:masterClrMapping/>
  </p:clrMapOvr>
  <mc:AlternateContent xmlns:mc="http://schemas.openxmlformats.org/markup-compatibility/2006">
    <mc:Choice xmlns:p14="http://schemas.microsoft.com/office/powerpoint/2010/main" Requires="p14">
      <p:transition spd="slow" p14:dur="2000" advTm="18236"/>
    </mc:Choice>
    <mc:Fallback>
      <p:transition spd="slow" advTm="1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Definition of EHR</a:t>
            </a:r>
          </a:p>
        </p:txBody>
      </p:sp>
      <p:sp>
        <p:nvSpPr>
          <p:cNvPr id="7171" name="Rectangle 3"/>
          <p:cNvSpPr>
            <a:spLocks noGrp="1" noChangeArrowheads="1"/>
          </p:cNvSpPr>
          <p:nvPr>
            <p:ph idx="1"/>
          </p:nvPr>
        </p:nvSpPr>
        <p:spPr>
          <a:xfrm>
            <a:off x="304800" y="1143000"/>
            <a:ext cx="8153400" cy="5410200"/>
          </a:xfrm>
        </p:spPr>
        <p:txBody>
          <a:bodyPr/>
          <a:lstStyle/>
          <a:p>
            <a:pPr eaLnBrk="1" hangingPunct="1">
              <a:lnSpc>
                <a:spcPct val="90000"/>
              </a:lnSpc>
            </a:pPr>
            <a:r>
              <a:rPr lang="en-US" b="1" dirty="0" smtClean="0">
                <a:solidFill>
                  <a:srgbClr val="000000"/>
                </a:solidFill>
                <a:latin typeface="Calibri" pitchFamily="34" charset="0"/>
                <a:cs typeface="Calibri" pitchFamily="34" charset="0"/>
              </a:rPr>
              <a:t>A data warehouse or repository of information regarding the health status of a client, replacing the former paper-based medical record; </a:t>
            </a:r>
          </a:p>
          <a:p>
            <a:pPr eaLnBrk="1" hangingPunct="1">
              <a:lnSpc>
                <a:spcPct val="90000"/>
              </a:lnSpc>
            </a:pPr>
            <a:r>
              <a:rPr lang="en-US" b="1" dirty="0" smtClean="0">
                <a:solidFill>
                  <a:srgbClr val="000000"/>
                </a:solidFill>
                <a:latin typeface="Calibri" pitchFamily="34" charset="0"/>
                <a:cs typeface="Calibri" pitchFamily="34" charset="0"/>
              </a:rPr>
              <a:t>It is the systematic documentation of a client’s health status and healthcare in a secured digital format, meaning that it can be processed, stored, transmitted and accessed by authorized interdisciplinary professionals for the purpose of supporting efficient, high quality healthcare across the client’s healthcare continuum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2683010"/>
      </p:ext>
    </p:extLst>
  </p:cSld>
  <p:clrMapOvr>
    <a:masterClrMapping/>
  </p:clrMapOvr>
  <mc:AlternateContent xmlns:mc="http://schemas.openxmlformats.org/markup-compatibility/2006">
    <mc:Choice xmlns:p14="http://schemas.microsoft.com/office/powerpoint/2010/main" Requires="p14">
      <p:transition spd="slow" p14:dur="2000" advTm="73638"/>
    </mc:Choice>
    <mc:Fallback>
      <p:transition spd="slow" advTm="7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r>
              <a:rPr lang="en-US" b="1" dirty="0" smtClean="0">
                <a:latin typeface="Calibri" pitchFamily="34" charset="0"/>
                <a:cs typeface="Calibri" pitchFamily="34" charset="0"/>
              </a:rPr>
              <a:t>Push for Electronic Health Records</a:t>
            </a:r>
          </a:p>
        </p:txBody>
      </p:sp>
      <p:sp>
        <p:nvSpPr>
          <p:cNvPr id="16387" name="Rectangle 3"/>
          <p:cNvSpPr>
            <a:spLocks noGrp="1" noChangeArrowheads="1"/>
          </p:cNvSpPr>
          <p:nvPr>
            <p:ph idx="1"/>
          </p:nvPr>
        </p:nvSpPr>
        <p:spPr/>
        <p:txBody>
          <a:bodyPr/>
          <a:lstStyle/>
          <a:p>
            <a:pPr eaLnBrk="1" hangingPunct="1"/>
            <a:r>
              <a:rPr lang="en-US" sz="2400" b="1" dirty="0" smtClean="0">
                <a:latin typeface="Calibri" pitchFamily="34" charset="0"/>
                <a:cs typeface="Calibri" pitchFamily="34" charset="0"/>
              </a:rPr>
              <a:t>In January 2004, the President Bush raised the profile of electronic health records in his State of the Union address by outlining a plan to ensure that most Americans would have an electronic health record by 2014. </a:t>
            </a:r>
          </a:p>
          <a:p>
            <a:pPr eaLnBrk="1" hangingPunct="1"/>
            <a:r>
              <a:rPr lang="en-US" sz="2400" b="1" dirty="0" smtClean="0">
                <a:latin typeface="Calibri" pitchFamily="34" charset="0"/>
                <a:cs typeface="Calibri" pitchFamily="34" charset="0"/>
              </a:rPr>
              <a:t>This goal was reaffirmed by President Obama. </a:t>
            </a:r>
          </a:p>
          <a:p>
            <a:pPr eaLnBrk="1" hangingPunct="1"/>
            <a:r>
              <a:rPr lang="en-US" sz="2400" b="1" dirty="0" smtClean="0">
                <a:solidFill>
                  <a:schemeClr val="tx1"/>
                </a:solidFill>
                <a:latin typeface="Calibri" pitchFamily="34" charset="0"/>
                <a:cs typeface="Calibri" pitchFamily="34" charset="0"/>
              </a:rPr>
              <a:t>American Recovery and Reinvestment Act of 2009 (ARRA), including the HITECH Act to specifically incentivize health organizations and providers to become “meaningful users” of EHRs. </a:t>
            </a:r>
            <a:endParaRPr lang="en-US" sz="2400" b="1" dirty="0" smtClean="0">
              <a:latin typeface="Calibri" pitchFamily="34" charset="0"/>
              <a:cs typeface="Calibri"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3994714"/>
      </p:ext>
    </p:extLst>
  </p:cSld>
  <p:clrMapOvr>
    <a:masterClrMapping/>
  </p:clrMapOvr>
  <mc:AlternateContent xmlns:mc="http://schemas.openxmlformats.org/markup-compatibility/2006">
    <mc:Choice xmlns:p14="http://schemas.microsoft.com/office/powerpoint/2010/main" Requires="p14">
      <p:transition spd="slow" p14:dur="2000" advTm="45855"/>
    </mc:Choice>
    <mc:Fallback>
      <p:transition spd="slow" advTm="4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heckerboard keyboard design template">
  <a:themeElements>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4">
        <a:dk1>
          <a:srgbClr val="2D2015"/>
        </a:dk1>
        <a:lt1>
          <a:srgbClr val="777777"/>
        </a:lt1>
        <a:dk2>
          <a:srgbClr val="523E26"/>
        </a:dk2>
        <a:lt2>
          <a:srgbClr val="DFC08D"/>
        </a:lt2>
        <a:accent1>
          <a:srgbClr val="B9DC91"/>
        </a:accent1>
        <a:accent2>
          <a:srgbClr val="6699CC"/>
        </a:accent2>
        <a:accent3>
          <a:srgbClr val="B3AFAC"/>
        </a:accent3>
        <a:accent4>
          <a:srgbClr val="656565"/>
        </a:accent4>
        <a:accent5>
          <a:srgbClr val="D9EBC7"/>
        </a:accent5>
        <a:accent6>
          <a:srgbClr val="5C8AB9"/>
        </a:accent6>
        <a:hlink>
          <a:srgbClr val="E66464"/>
        </a:hlink>
        <a:folHlink>
          <a:srgbClr val="660033"/>
        </a:folHlink>
      </a:clrScheme>
      <a:clrMap bg1="dk2" tx1="lt1" bg2="dk1" tx2="lt2" accent1="accent1" accent2="accent2" accent3="accent3" accent4="accent4" accent5="accent5" accent6="accent6" hlink="hlink" folHlink="folHlink"/>
    </a:extraClrScheme>
    <a:extraClrScheme>
      <a:clrScheme name="Default Design 5">
        <a:dk1>
          <a:srgbClr val="5C1F00"/>
        </a:dk1>
        <a:lt1>
          <a:srgbClr val="CCCC99"/>
        </a:lt1>
        <a:dk2>
          <a:srgbClr val="800000"/>
        </a:dk2>
        <a:lt2>
          <a:srgbClr val="DFD293"/>
        </a:lt2>
        <a:accent1>
          <a:srgbClr val="CC3300"/>
        </a:accent1>
        <a:accent2>
          <a:srgbClr val="BE7960"/>
        </a:accent2>
        <a:accent3>
          <a:srgbClr val="C0AAAA"/>
        </a:accent3>
        <a:accent4>
          <a:srgbClr val="AEAE82"/>
        </a:accent4>
        <a:accent5>
          <a:srgbClr val="E2ADAA"/>
        </a:accent5>
        <a:accent6>
          <a:srgbClr val="AC6D56"/>
        </a:accent6>
        <a:hlink>
          <a:srgbClr val="FFFF99"/>
        </a:hlink>
        <a:folHlink>
          <a:srgbClr val="FF9933"/>
        </a:folHlink>
      </a:clrScheme>
      <a:clrMap bg1="dk2" tx1="lt1" bg2="dk1" tx2="lt2" accent1="accent1" accent2="accent2" accent3="accent3" accent4="accent4" accent5="accent5" accent6="accent6" hlink="hlink" folHlink="folHlink"/>
    </a:extraClrScheme>
    <a:extraClrScheme>
      <a:clrScheme name="Default Design 6">
        <a:dk1>
          <a:srgbClr val="58572B"/>
        </a:dk1>
        <a:lt1>
          <a:srgbClr val="666699"/>
        </a:lt1>
        <a:dk2>
          <a:srgbClr val="66CCFF"/>
        </a:dk2>
        <a:lt2>
          <a:srgbClr val="3E3E5C"/>
        </a:lt2>
        <a:accent1>
          <a:srgbClr val="CCCC99"/>
        </a:accent1>
        <a:accent2>
          <a:srgbClr val="FFFFCC"/>
        </a:accent2>
        <a:accent3>
          <a:srgbClr val="B8B8CA"/>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Default Design 7">
        <a:dk1>
          <a:srgbClr val="336699"/>
        </a:dk1>
        <a:lt1>
          <a:srgbClr val="666666"/>
        </a:lt1>
        <a:dk2>
          <a:srgbClr val="000000"/>
        </a:dk2>
        <a:lt2>
          <a:srgbClr val="33CCFF"/>
        </a:lt2>
        <a:accent1>
          <a:srgbClr val="D2D2D2"/>
        </a:accent1>
        <a:accent2>
          <a:srgbClr val="8DC6FF"/>
        </a:accent2>
        <a:accent3>
          <a:srgbClr val="AAAAAA"/>
        </a:accent3>
        <a:accent4>
          <a:srgbClr val="565656"/>
        </a:accent4>
        <a:accent5>
          <a:srgbClr val="E5E5E5"/>
        </a:accent5>
        <a:accent6>
          <a:srgbClr val="7FB3E7"/>
        </a:accent6>
        <a:hlink>
          <a:srgbClr val="0066CC"/>
        </a:hlink>
        <a:folHlink>
          <a:srgbClr val="FF9933"/>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3366CC"/>
        </a:lt1>
        <a:dk2>
          <a:srgbClr val="000099"/>
        </a:dk2>
        <a:lt2>
          <a:srgbClr val="006699"/>
        </a:lt2>
        <a:accent1>
          <a:srgbClr val="99CCFF"/>
        </a:accent1>
        <a:accent2>
          <a:srgbClr val="FF9900"/>
        </a:accent2>
        <a:accent3>
          <a:srgbClr val="AAAACA"/>
        </a:accent3>
        <a:accent4>
          <a:srgbClr val="2A56AE"/>
        </a:accent4>
        <a:accent5>
          <a:srgbClr val="CAE2FF"/>
        </a:accent5>
        <a:accent6>
          <a:srgbClr val="E78A00"/>
        </a:accent6>
        <a:hlink>
          <a:srgbClr val="009999"/>
        </a:hlink>
        <a:folHlink>
          <a:srgbClr val="FF5050"/>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DEF6F1"/>
        </a:lt1>
        <a:dk2>
          <a:srgbClr val="000000"/>
        </a:dk2>
        <a:lt2>
          <a:srgbClr val="969696"/>
        </a:lt2>
        <a:accent1>
          <a:srgbClr val="CEF9FE"/>
        </a:accent1>
        <a:accent2>
          <a:srgbClr val="8DC6FF"/>
        </a:accent2>
        <a:accent3>
          <a:srgbClr val="ECFAF7"/>
        </a:accent3>
        <a:accent4>
          <a:srgbClr val="000000"/>
        </a:accent4>
        <a:accent5>
          <a:srgbClr val="E3FBFE"/>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F66F0A"/>
        </a:dk2>
        <a:lt2>
          <a:srgbClr val="808080"/>
        </a:lt2>
        <a:accent1>
          <a:srgbClr val="99CCFF"/>
        </a:accent1>
        <a:accent2>
          <a:srgbClr val="CCFFFF"/>
        </a:accent2>
        <a:accent3>
          <a:srgbClr val="FFFFFF"/>
        </a:accent3>
        <a:accent4>
          <a:srgbClr val="000000"/>
        </a:accent4>
        <a:accent5>
          <a:srgbClr val="CAE2FF"/>
        </a:accent5>
        <a:accent6>
          <a:srgbClr val="B9E7E7"/>
        </a:accent6>
        <a:hlink>
          <a:srgbClr val="006699"/>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NURS 420 Informatics Unit III 09_28_2011</Template>
  <TotalTime>567</TotalTime>
  <Words>953</Words>
  <Application>Microsoft Office PowerPoint</Application>
  <PresentationFormat>On-screen Show (4:3)</PresentationFormat>
  <Paragraphs>87</Paragraphs>
  <Slides>30</Slides>
  <Notes>30</Notes>
  <HiddenSlides>0</HiddenSlides>
  <MMClips>30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Checkerboard keyboard design template</vt:lpstr>
      <vt:lpstr>NURS 420 Informatics</vt:lpstr>
      <vt:lpstr>Prayer for Today</vt:lpstr>
      <vt:lpstr>Informatics Timeline</vt:lpstr>
      <vt:lpstr>PowerPoint Presentation</vt:lpstr>
      <vt:lpstr>PowerPoint Presentation</vt:lpstr>
      <vt:lpstr>PowerPoint Presentation</vt:lpstr>
      <vt:lpstr>Objectives</vt:lpstr>
      <vt:lpstr>Definition of EHR</vt:lpstr>
      <vt:lpstr>Push for Electronic Health Records</vt:lpstr>
      <vt:lpstr>Essential Components</vt:lpstr>
      <vt:lpstr>Cont. Essential Components</vt:lpstr>
      <vt:lpstr>Cont. Essential Components</vt:lpstr>
      <vt:lpstr>Cont. Essential Components</vt:lpstr>
      <vt:lpstr>Cont. Essential Components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Caution</vt:lpstr>
      <vt:lpstr>Davis Award recognizes successful EHR use</vt:lpstr>
      <vt:lpstr>Another Davis Award Winner</vt:lpstr>
      <vt:lpstr>Future</vt:lpstr>
      <vt:lpstr>Future</vt:lpstr>
      <vt:lpstr>Chat Post</vt:lpstr>
      <vt:lpstr>PowerPoint Presentation</vt:lpstr>
    </vt:vector>
  </TitlesOfParts>
  <Company>_x0008_ᖤ]皤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15</dc:title>
  <dc:creator>Apple iMac</dc:creator>
  <cp:lastModifiedBy>diane.smith</cp:lastModifiedBy>
  <cp:revision>32</cp:revision>
  <cp:lastPrinted>2012-10-12T00:56:18Z</cp:lastPrinted>
  <dcterms:created xsi:type="dcterms:W3CDTF">2008-04-29T21:10:02Z</dcterms:created>
  <dcterms:modified xsi:type="dcterms:W3CDTF">2012-10-12T01:36:57Z</dcterms:modified>
</cp:coreProperties>
</file>